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Satellite Photograph of the Globe. </a:t>
            </a:r>
            <a:r>
              <a:rPr lang="en-US" altLang="en-US" dirty="0" smtClean="0"/>
              <a:t>Photography from space revolutionized mapping, making physical features more important than political boundaries and clearly displaying transient features, such as cloud coverage and storm patterns. In this photograph the distinctive whorl of a tropical storm is visible off the east coast of Japan. More specialized photographic techniques are used to appraise natural resources and environmental problems.</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03938E-AEA3-4F34-A606-6A5426D2ED69}"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896175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Cuban Poster of Ernesto (“</a:t>
            </a:r>
            <a:r>
              <a:rPr lang="en-US" altLang="ja-JP" b="1" dirty="0" err="1" smtClean="0"/>
              <a:t>Che</a:t>
            </a:r>
            <a:r>
              <a:rPr lang="en-US" altLang="en-US" b="1" dirty="0" smtClean="0"/>
              <a:t>”</a:t>
            </a:r>
            <a:r>
              <a:rPr lang="en-US" altLang="ja-JP" b="1" dirty="0" smtClean="0"/>
              <a:t>) Guevara. </a:t>
            </a:r>
            <a:r>
              <a:rPr lang="en-US" altLang="ja-JP" dirty="0" err="1" smtClean="0"/>
              <a:t>Che</a:t>
            </a:r>
            <a:r>
              <a:rPr lang="en-US" altLang="ja-JP" dirty="0" smtClean="0"/>
              <a:t> became </a:t>
            </a:r>
            <a:r>
              <a:rPr lang="en-US" altLang="en-US" dirty="0" smtClean="0"/>
              <a:t>a leading theorist of communist revolution in Latin America. He died in 1967 while leading an insurgency in Bolivia.</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D28A531-7CFE-4658-8289-7B52920C8593}"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3619990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Bandung Conference, 1955. </a:t>
            </a:r>
            <a:r>
              <a:rPr lang="en-US" altLang="en-US" dirty="0" smtClean="0"/>
              <a:t>India’s Jawaharlal Nehru (in white hat) was a central figure at the conference held in Indonesia to promote solidarity among nonaligned developing nations.</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4A1F35E-BB19-46B1-A427-30CB8D261654}"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1318908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Chinese Red Guards. </a:t>
            </a:r>
            <a:r>
              <a:rPr lang="en-US" altLang="en-US" dirty="0" smtClean="0"/>
              <a:t>During the Cultural Revolution, the Red Guards, young Chinese militants, sought to identify enemies of the Communist Party and Chairman Mao, sometimes labeling their own teachers, parents, and neighbors as enemies of the people. In this photo a victim wears a dunce cap on which his crimes are written.</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16751AC-B263-4D50-8799-27AFA1DC7E59}"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133899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30.3: </a:t>
            </a:r>
            <a:r>
              <a:rPr lang="en-US" altLang="en-US" b="1" dirty="0" smtClean="0"/>
              <a:t>Middle East Oil and the Arab-Israeli Conflict, 1947–1973. </a:t>
            </a:r>
            <a:r>
              <a:rPr lang="en-US" altLang="en-US" dirty="0" smtClean="0"/>
              <a:t>Private European and American companies had long controlled oil resources. In the 1960s OPEC negotiated agreements for sharing control and eventually establishing national ownership. This set the stage for the use of oil as a weapon in the 1973 Arab-Israeli war as well as for subsequent price increases. © Cengage Learning</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B10691F-9DE6-4698-9FE3-F1BFA589F1B3}"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1031010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Shortage at the Pumps. </a:t>
            </a:r>
            <a:r>
              <a:rPr lang="en-US" altLang="en-US" dirty="0" smtClean="0"/>
              <a:t>As prices rose in the late 1970s, consumers tried to hoard supplies by filling gas cans at neighborhood stations. For the first time gas prices exceeded $1 a gallon.</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6D54DE-A383-431C-8477-73350E09E0AE}"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4068626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Fidel Castro Arrives in Havana. </a:t>
            </a:r>
            <a:r>
              <a:rPr lang="en-US" altLang="en-US" dirty="0" smtClean="0"/>
              <a:t>Castro and his supporters overthrew a brutal dictatorship and began the revolutionary transformation of Cuba that led to a confrontation with the United States.</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08E4D00-97F7-404D-BBE5-01F3A1349F8B}" type="slidenum">
              <a:rPr lang="en-US" altLang="en-US" sz="1200">
                <a:latin typeface="Calibri" pitchFamily="34" charset="0"/>
              </a:rPr>
              <a:pPr eaLnBrk="1" hangingPunct="1"/>
              <a:t>3</a:t>
            </a:fld>
            <a:endParaRPr lang="en-US" altLang="en-US" sz="1200">
              <a:latin typeface="Calibri" pitchFamily="34" charset="0"/>
            </a:endParaRPr>
          </a:p>
        </p:txBody>
      </p:sp>
    </p:spTree>
    <p:extLst>
      <p:ext uri="{BB962C8B-B14F-4D97-AF65-F5344CB8AC3E}">
        <p14:creationId xmlns:p14="http://schemas.microsoft.com/office/powerpoint/2010/main" val="3973576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the Cold War and Decolonization from 1945 to 1970.</a:t>
            </a:r>
            <a:endParaRPr lang="en-US" altLang="en-US" dirty="0" smtClean="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DCAA27C-9673-422A-83CE-6BB9E503F7FD}"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1631568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Miracle Rice. </a:t>
            </a:r>
            <a:r>
              <a:rPr lang="en-US" altLang="en-US" dirty="0" smtClean="0"/>
              <a:t>New strains of so-called miracle rice made many nations in South and Southeast Asia self-sufficient in food production. Genetically altered rice is now planted in the Ivory Coast and other African nations.</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3815619-07B3-44C4-8BE4-D3F763861CE4}"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2470872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May Day Parade 1967. </a:t>
            </a:r>
            <a:r>
              <a:rPr lang="en-US" altLang="en-US" dirty="0" smtClean="0"/>
              <a:t>At the height of the Cold War the annual May Day celebration in Moscow became a demonstration of Soviet military might.</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BD7D07D-3BC1-4142-9977-217C65FBD491}"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2555311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30.1: </a:t>
            </a:r>
            <a:r>
              <a:rPr lang="en-US" altLang="en-US" b="1" dirty="0" smtClean="0"/>
              <a:t>Cold War Confrontation. </a:t>
            </a:r>
            <a:r>
              <a:rPr lang="en-US" altLang="en-US" dirty="0" smtClean="0"/>
              <a:t>A polar projection is shown on this map because Soviet and U.S. strategists planned to attack one another by missile in the polar region; hence the Canadian-American radar lines. © Cengage Learning</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83C6459-62D4-41BE-BE77-EB9183ED3190}"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2267819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Vietnamese People at War. </a:t>
            </a:r>
            <a:r>
              <a:rPr lang="en-US" altLang="en-US" dirty="0" smtClean="0"/>
              <a:t>American and South Vietnamese troops burned many villages to deprive the enemy of refuges among civilian populations. This policy undermined support for the South Vietnamese government in the countryside.</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5CF5D5-14D9-4922-8B6D-950865BDF676}"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238889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30.2: </a:t>
            </a:r>
            <a:r>
              <a:rPr lang="en-US" altLang="en-US" b="1" dirty="0" smtClean="0"/>
              <a:t>Decolonization, 1947–1990. </a:t>
            </a:r>
            <a:r>
              <a:rPr lang="en-US" altLang="en-US" dirty="0" smtClean="0"/>
              <a:t>Independence was achieved a decade or so earlier in South and Southeast Asia than in Africa. © Cengage Learning</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AE79483-D8DC-4BA1-833F-500CB72F5C83}"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1792082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err="1" smtClean="0"/>
              <a:t>Jomo</a:t>
            </a:r>
            <a:r>
              <a:rPr lang="en-US" altLang="en-US" b="1" dirty="0" smtClean="0"/>
              <a:t> Kenyatta. </a:t>
            </a:r>
            <a:r>
              <a:rPr lang="en-US" altLang="en-US" dirty="0" smtClean="0"/>
              <a:t>Kenya’s newly elected premier, </a:t>
            </a:r>
            <a:r>
              <a:rPr lang="en-US" altLang="en-US" dirty="0" err="1" smtClean="0"/>
              <a:t>Jomo</a:t>
            </a:r>
            <a:r>
              <a:rPr lang="en-US" altLang="en-US" dirty="0" smtClean="0"/>
              <a:t> Kenyatta, cheered by crowds in Nairobi in 1963. Kenyatta (waving ceremonial “</a:t>
            </a:r>
            <a:r>
              <a:rPr lang="en-US" altLang="ja-JP" dirty="0" err="1" smtClean="0"/>
              <a:t>wisk</a:t>
            </a:r>
            <a:r>
              <a:rPr lang="en-US" altLang="en-US" dirty="0" smtClean="0"/>
              <a:t>”</a:t>
            </a:r>
            <a:r>
              <a:rPr lang="en-US" altLang="ja-JP" dirty="0" smtClean="0"/>
              <a:t>) had </a:t>
            </a:r>
            <a:r>
              <a:rPr lang="en-US" altLang="en-US" dirty="0" smtClean="0"/>
              <a:t>led the struggle to end British colonial rule in Kenya.</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ED99C9D-D683-4FED-8CDF-3B39C6917306}"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848252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397155"/>
            <a:ext cx="4329113" cy="2062103"/>
          </a:xfrm>
        </p:spPr>
        <p:txBody>
          <a:bodyPr/>
          <a:lstStyle/>
          <a:p>
            <a:pPr eaLnBrk="1" hangingPunct="1">
              <a:spcBef>
                <a:spcPct val="20000"/>
              </a:spcBef>
            </a:pPr>
            <a:r>
              <a:rPr lang="en-US" altLang="en-US" sz="3200" dirty="0" smtClean="0">
                <a:latin typeface="Arial" pitchFamily="34" charset="0"/>
              </a:rPr>
              <a:t>Chapter 30</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Cold War and Decolonization, </a:t>
            </a:r>
            <a:br>
              <a:rPr lang="en-US" altLang="en-US" sz="3200" dirty="0" smtClean="0">
                <a:solidFill>
                  <a:srgbClr val="333399"/>
                </a:solidFill>
                <a:effectLst>
                  <a:outerShdw blurRad="38100" dist="38100" dir="2700000" algn="tl">
                    <a:srgbClr val="C0C0C0"/>
                  </a:outerShdw>
                </a:effectLst>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1945-1975</a:t>
            </a:r>
          </a:p>
        </p:txBody>
      </p:sp>
    </p:spTree>
    <p:extLst>
      <p:ext uri="{BB962C8B-B14F-4D97-AF65-F5344CB8AC3E}">
        <p14:creationId xmlns:p14="http://schemas.microsoft.com/office/powerpoint/2010/main" val="1287385529"/>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xfrm>
            <a:off x="1524000" y="152400"/>
            <a:ext cx="6324600" cy="1447800"/>
          </a:xfrm>
          <a:noFill/>
        </p:spPr>
        <p:txBody>
          <a:bodyPr/>
          <a:lstStyle/>
          <a:p>
            <a:pPr eaLnBrk="1" hangingPunct="1"/>
            <a:r>
              <a:rPr lang="en-US" altLang="en-US" dirty="0" smtClean="0">
                <a:solidFill>
                  <a:schemeClr val="tx1"/>
                </a:solidFill>
                <a:latin typeface="Arial" pitchFamily="34" charset="0"/>
              </a:rPr>
              <a:t>Decolonization and Nation Building</a:t>
            </a:r>
          </a:p>
        </p:txBody>
      </p:sp>
      <p:sp>
        <p:nvSpPr>
          <p:cNvPr id="20482" name="Rectangle 3"/>
          <p:cNvSpPr>
            <a:spLocks noGrp="1" noChangeArrowheads="1"/>
          </p:cNvSpPr>
          <p:nvPr>
            <p:ph type="body" idx="1"/>
          </p:nvPr>
        </p:nvSpPr>
        <p:spPr>
          <a:xfrm>
            <a:off x="685800" y="1752600"/>
            <a:ext cx="8305800" cy="5029200"/>
          </a:xfrm>
          <a:noFill/>
        </p:spPr>
        <p:txBody>
          <a:bodyPr/>
          <a:lstStyle/>
          <a:p>
            <a:pPr eaLnBrk="1" hangingPunct="1">
              <a:buFontTx/>
              <a:buChar char="•"/>
            </a:pPr>
            <a:r>
              <a:rPr lang="en-US" altLang="en-US" dirty="0" smtClean="0">
                <a:latin typeface="Arial" pitchFamily="34" charset="0"/>
              </a:rPr>
              <a:t>New Nations in South and Southeast Asia</a:t>
            </a:r>
          </a:p>
          <a:p>
            <a:pPr marL="1085850" lvl="1" indent="-342900" eaLnBrk="1" hangingPunct="1">
              <a:buFontTx/>
              <a:buChar char="•"/>
            </a:pPr>
            <a:r>
              <a:rPr lang="en-US" altLang="en-US" dirty="0" smtClean="0">
                <a:latin typeface="Arial" pitchFamily="34" charset="0"/>
              </a:rPr>
              <a:t>Pakistan and India in South Asia</a:t>
            </a:r>
          </a:p>
          <a:p>
            <a:pPr eaLnBrk="1" hangingPunct="1">
              <a:buFontTx/>
              <a:buChar char="•"/>
            </a:pPr>
            <a:r>
              <a:rPr lang="en-US" altLang="en-US" dirty="0" smtClean="0">
                <a:latin typeface="Arial" pitchFamily="34" charset="0"/>
              </a:rPr>
              <a:t>The Struggle for Independence in Africa</a:t>
            </a:r>
          </a:p>
          <a:p>
            <a:pPr marL="1085850" lvl="1" indent="-342900" eaLnBrk="1" hangingPunct="1">
              <a:buFontTx/>
              <a:buChar char="•"/>
            </a:pPr>
            <a:r>
              <a:rPr lang="en-US" altLang="en-US" dirty="0" smtClean="0">
                <a:latin typeface="Arial" pitchFamily="34" charset="0"/>
              </a:rPr>
              <a:t>French colonial wars</a:t>
            </a:r>
          </a:p>
          <a:p>
            <a:pPr marL="1085850" lvl="1" indent="-342900" eaLnBrk="1" hangingPunct="1">
              <a:buFontTx/>
              <a:buChar char="•"/>
            </a:pPr>
            <a:r>
              <a:rPr lang="en-US" altLang="en-US" dirty="0" smtClean="0">
                <a:latin typeface="Arial" pitchFamily="34" charset="0"/>
              </a:rPr>
              <a:t>Nkrumah, Kenyatta and decolonization in sub-Saharan region</a:t>
            </a:r>
          </a:p>
          <a:p>
            <a:pPr eaLnBrk="1" hangingPunct="1">
              <a:buFontTx/>
              <a:buChar char="•"/>
            </a:pPr>
            <a:r>
              <a:rPr lang="en-US" altLang="en-US" dirty="0" smtClean="0">
                <a:latin typeface="Arial" pitchFamily="34" charset="0"/>
              </a:rPr>
              <a:t>The Quest for Economic Freedom in Latin America</a:t>
            </a:r>
          </a:p>
          <a:p>
            <a:pPr marL="1085850" lvl="1" indent="-342900" eaLnBrk="1" hangingPunct="1">
              <a:buFontTx/>
              <a:buChar char="•"/>
            </a:pPr>
            <a:r>
              <a:rPr lang="en-US" altLang="en-US" dirty="0" smtClean="0">
                <a:latin typeface="Arial" pitchFamily="34" charset="0"/>
              </a:rPr>
              <a:t>Castro and the Cuban revolution</a:t>
            </a:r>
          </a:p>
        </p:txBody>
      </p:sp>
    </p:spTree>
    <p:extLst>
      <p:ext uri="{BB962C8B-B14F-4D97-AF65-F5344CB8AC3E}">
        <p14:creationId xmlns:p14="http://schemas.microsoft.com/office/powerpoint/2010/main" val="4187752756"/>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2936"/>
            <a:ext cx="7772400" cy="492443"/>
          </a:xfrm>
        </p:spPr>
        <p:txBody>
          <a:bodyPr/>
          <a:lstStyle/>
          <a:p>
            <a:r>
              <a:rPr lang="en-US" altLang="en-US" sz="2600" dirty="0" smtClean="0"/>
              <a:t>Decolonization, 1947–1990</a:t>
            </a:r>
            <a:endParaRPr lang="en-US" sz="2600" dirty="0"/>
          </a:p>
        </p:txBody>
      </p:sp>
      <p:pic>
        <p:nvPicPr>
          <p:cNvPr id="21505" name="Picture 1" descr="Map 31.2: Decolonization, 1947–1990. Independence was achieved a decade or so earlier in South and Southeast Asia than in Afric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91450" y="6581001"/>
            <a:ext cx="1371600" cy="276999"/>
          </a:xfrm>
        </p:spPr>
        <p:txBody>
          <a:bodyPr/>
          <a:lstStyle/>
          <a:p>
            <a:r>
              <a:rPr lang="en-US" altLang="en-US" sz="1200" b="1" dirty="0" smtClean="0"/>
              <a:t>Map 30.2 p849</a:t>
            </a:r>
          </a:p>
        </p:txBody>
      </p:sp>
    </p:spTree>
    <p:extLst>
      <p:ext uri="{BB962C8B-B14F-4D97-AF65-F5344CB8AC3E}">
        <p14:creationId xmlns:p14="http://schemas.microsoft.com/office/powerpoint/2010/main" val="4036582309"/>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err="1" smtClean="0"/>
              <a:t>Jomo</a:t>
            </a:r>
            <a:r>
              <a:rPr lang="en-US" altLang="en-US" sz="2600" dirty="0" smtClean="0"/>
              <a:t> Kenyatta</a:t>
            </a:r>
            <a:endParaRPr lang="en-US" sz="2600" dirty="0"/>
          </a:p>
        </p:txBody>
      </p:sp>
      <p:pic>
        <p:nvPicPr>
          <p:cNvPr id="23553" name="Picture 1" descr="Jomo Kenyatta. Kenya’s newly elected premier, Jomo Kenyatta, cheered by crowds in Nairobi in 1963. Kenyatta (waving ceremonial “wisk”) had led the struggle to end British colonial rule in Keny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09600" y="457200"/>
            <a:ext cx="7924800" cy="6099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p851</a:t>
            </a:r>
          </a:p>
        </p:txBody>
      </p:sp>
    </p:spTree>
    <p:extLst>
      <p:ext uri="{BB962C8B-B14F-4D97-AF65-F5344CB8AC3E}">
        <p14:creationId xmlns:p14="http://schemas.microsoft.com/office/powerpoint/2010/main" val="3380228385"/>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Cuban Poster of Ernesto (“</a:t>
            </a:r>
            <a:r>
              <a:rPr lang="en-US" altLang="ja-JP" sz="2600" dirty="0" err="1" smtClean="0"/>
              <a:t>Che</a:t>
            </a:r>
            <a:r>
              <a:rPr lang="en-US" altLang="en-US" sz="2600" dirty="0" smtClean="0"/>
              <a:t>”</a:t>
            </a:r>
            <a:r>
              <a:rPr lang="en-US" altLang="ja-JP" sz="2600" dirty="0" smtClean="0"/>
              <a:t>) Guevara</a:t>
            </a:r>
            <a:endParaRPr lang="en-US" sz="2600" dirty="0"/>
          </a:p>
        </p:txBody>
      </p:sp>
      <p:pic>
        <p:nvPicPr>
          <p:cNvPr id="25601" name="Picture 1" descr="Cuban Poster of Ernesto (“Che”) Guevara. Che became a leading theorist of communist revolution in Latin America. He died in 1967 while leading an insurgency in Bolivia."/>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0" y="581212"/>
            <a:ext cx="4216400" cy="620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p853</a:t>
            </a:r>
          </a:p>
        </p:txBody>
      </p:sp>
    </p:spTree>
    <p:extLst>
      <p:ext uri="{BB962C8B-B14F-4D97-AF65-F5344CB8AC3E}">
        <p14:creationId xmlns:p14="http://schemas.microsoft.com/office/powerpoint/2010/main" val="3492171182"/>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pitchFamily="34" charset="0"/>
              </a:rPr>
              <a:t>Beyond a Bipolar World</a:t>
            </a:r>
          </a:p>
        </p:txBody>
      </p:sp>
      <p:sp>
        <p:nvSpPr>
          <p:cNvPr id="27650" name="Rectangle 3"/>
          <p:cNvSpPr>
            <a:spLocks noGrp="1" noChangeArrowheads="1"/>
          </p:cNvSpPr>
          <p:nvPr>
            <p:ph type="body" idx="1"/>
          </p:nvPr>
        </p:nvSpPr>
        <p:spPr>
          <a:xfrm>
            <a:off x="685800" y="1295400"/>
            <a:ext cx="8382000" cy="4986338"/>
          </a:xfrm>
          <a:noFill/>
        </p:spPr>
        <p:txBody>
          <a:bodyPr/>
          <a:lstStyle/>
          <a:p>
            <a:pPr eaLnBrk="1" hangingPunct="1">
              <a:buFontTx/>
              <a:buChar char="•"/>
            </a:pPr>
            <a:r>
              <a:rPr lang="en-US" altLang="en-US" sz="3000" dirty="0" smtClean="0">
                <a:latin typeface="Arial" pitchFamily="34" charset="0"/>
              </a:rPr>
              <a:t>The Third World</a:t>
            </a:r>
          </a:p>
          <a:p>
            <a:pPr marL="1085850" lvl="1" indent="-342900" eaLnBrk="1" hangingPunct="1">
              <a:buFontTx/>
              <a:buChar char="•"/>
            </a:pPr>
            <a:r>
              <a:rPr lang="en-US" altLang="en-US" sz="3000" dirty="0" smtClean="0">
                <a:latin typeface="Arial" pitchFamily="34" charset="0"/>
              </a:rPr>
              <a:t>Bandung and the nonaligned movement</a:t>
            </a:r>
          </a:p>
          <a:p>
            <a:pPr eaLnBrk="1" hangingPunct="1">
              <a:buFontTx/>
              <a:buChar char="•"/>
            </a:pPr>
            <a:r>
              <a:rPr lang="en-US" altLang="en-US" sz="3000" dirty="0" smtClean="0">
                <a:latin typeface="Arial" pitchFamily="34" charset="0"/>
              </a:rPr>
              <a:t>Japan and China</a:t>
            </a:r>
          </a:p>
          <a:p>
            <a:pPr marL="1085850" lvl="1" indent="-342900" eaLnBrk="1" hangingPunct="1">
              <a:buFontTx/>
              <a:buChar char="•"/>
            </a:pPr>
            <a:r>
              <a:rPr lang="en-US" altLang="en-US" sz="3000" dirty="0" smtClean="0">
                <a:latin typeface="Arial" pitchFamily="34" charset="0"/>
              </a:rPr>
              <a:t>Japanese economic recovery</a:t>
            </a:r>
          </a:p>
          <a:p>
            <a:pPr marL="1085850" lvl="1" indent="-342900" eaLnBrk="1" hangingPunct="1">
              <a:buFontTx/>
              <a:buChar char="•"/>
            </a:pPr>
            <a:r>
              <a:rPr lang="en-US" altLang="en-US" sz="3000" dirty="0" smtClean="0">
                <a:latin typeface="Arial" pitchFamily="34" charset="0"/>
              </a:rPr>
              <a:t>China’s rocky relationship with USSR</a:t>
            </a:r>
          </a:p>
          <a:p>
            <a:pPr eaLnBrk="1" hangingPunct="1">
              <a:buFontTx/>
              <a:buChar char="•"/>
            </a:pPr>
            <a:r>
              <a:rPr lang="en-US" altLang="en-US" sz="3000" dirty="0" smtClean="0">
                <a:latin typeface="Arial" pitchFamily="34" charset="0"/>
              </a:rPr>
              <a:t>The Middle East</a:t>
            </a:r>
          </a:p>
          <a:p>
            <a:pPr marL="1085850" lvl="1" indent="-342900" eaLnBrk="1" hangingPunct="1">
              <a:buFontTx/>
              <a:buChar char="•"/>
            </a:pPr>
            <a:r>
              <a:rPr lang="en-US" altLang="en-US" sz="3000" dirty="0" smtClean="0">
                <a:latin typeface="Arial" pitchFamily="34" charset="0"/>
              </a:rPr>
              <a:t>Israel and Palestine</a:t>
            </a:r>
          </a:p>
          <a:p>
            <a:pPr marL="1085850" lvl="1" indent="-342900" eaLnBrk="1" hangingPunct="1">
              <a:buFontTx/>
              <a:buChar char="•"/>
            </a:pPr>
            <a:r>
              <a:rPr lang="en-US" altLang="en-US" sz="3000" dirty="0" smtClean="0">
                <a:latin typeface="Arial" pitchFamily="34" charset="0"/>
              </a:rPr>
              <a:t>OPEC</a:t>
            </a:r>
          </a:p>
          <a:p>
            <a:pPr eaLnBrk="1" hangingPunct="1">
              <a:buFontTx/>
              <a:buChar char="•"/>
            </a:pPr>
            <a:r>
              <a:rPr lang="en-US" altLang="en-US" sz="3000" dirty="0" smtClean="0">
                <a:latin typeface="Arial" pitchFamily="34" charset="0"/>
              </a:rPr>
              <a:t>The Emergence of Environmental Concerns</a:t>
            </a:r>
          </a:p>
        </p:txBody>
      </p:sp>
    </p:spTree>
    <p:extLst>
      <p:ext uri="{BB962C8B-B14F-4D97-AF65-F5344CB8AC3E}">
        <p14:creationId xmlns:p14="http://schemas.microsoft.com/office/powerpoint/2010/main" val="3391021519"/>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28575"/>
            <a:ext cx="7772400" cy="492443"/>
          </a:xfrm>
        </p:spPr>
        <p:txBody>
          <a:bodyPr/>
          <a:lstStyle/>
          <a:p>
            <a:r>
              <a:rPr lang="en-US" altLang="en-US" sz="2600" dirty="0" smtClean="0"/>
              <a:t>Bandung Conference, 1955</a:t>
            </a:r>
            <a:endParaRPr lang="en-US" sz="2600" dirty="0"/>
          </a:p>
        </p:txBody>
      </p:sp>
      <p:pic>
        <p:nvPicPr>
          <p:cNvPr id="28673" name="Picture 1" descr="Bandung Conference, 1955. India’s Jawaharlal Nehru (in white hat) was a central figure at the conference held in Indonesia to promote solidarity among nonaligned developing na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81534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43925" y="6604000"/>
            <a:ext cx="609600" cy="276999"/>
          </a:xfrm>
        </p:spPr>
        <p:txBody>
          <a:bodyPr/>
          <a:lstStyle/>
          <a:p>
            <a:r>
              <a:rPr lang="en-US" altLang="en-US" sz="1200" b="1" dirty="0" smtClean="0"/>
              <a:t> p857</a:t>
            </a:r>
          </a:p>
        </p:txBody>
      </p:sp>
    </p:spTree>
    <p:extLst>
      <p:ext uri="{BB962C8B-B14F-4D97-AF65-F5344CB8AC3E}">
        <p14:creationId xmlns:p14="http://schemas.microsoft.com/office/powerpoint/2010/main" val="1436678584"/>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Chinese Red Guards</a:t>
            </a:r>
            <a:endParaRPr lang="en-US" sz="2600" dirty="0"/>
          </a:p>
        </p:txBody>
      </p:sp>
      <p:pic>
        <p:nvPicPr>
          <p:cNvPr id="30721" name="Picture 1" descr="Chinese Red Guards. During the Cultural Revolution, the Red Guards, young Chinese militants, sought to identify enemies of the Communist Party and Chairman Mao, sometimes labeling their own teachers, parents, and neighbors as enemies of the people. In this photo a victim wears a dunce cap on which his crimes are writte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71122" y="492443"/>
            <a:ext cx="7787078" cy="618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p858</a:t>
            </a:r>
          </a:p>
        </p:txBody>
      </p:sp>
    </p:spTree>
    <p:extLst>
      <p:ext uri="{BB962C8B-B14F-4D97-AF65-F5344CB8AC3E}">
        <p14:creationId xmlns:p14="http://schemas.microsoft.com/office/powerpoint/2010/main" val="477875702"/>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609600"/>
          </a:xfrm>
        </p:spPr>
        <p:txBody>
          <a:bodyPr/>
          <a:lstStyle/>
          <a:p>
            <a:r>
              <a:rPr lang="en-US" altLang="en-US" sz="2600" dirty="0" smtClean="0"/>
              <a:t>Middle East Oil and the Arab-Israeli Conflict, 1947–1973</a:t>
            </a:r>
            <a:endParaRPr lang="en-US" sz="2600" dirty="0"/>
          </a:p>
        </p:txBody>
      </p:sp>
      <p:pic>
        <p:nvPicPr>
          <p:cNvPr id="32769" name="Picture 1" descr="Map 31.3: Middle East Oil and the Arab-Israeli Conflict, 1947–1973. Private European and American companies had long controlled oil resources. In the 1960s OPEC negotiated agreements for sharing control and eventually establishing national ownership. This set the stage for the use of oil as a weapon in the 1973 Arab-Israeli war as well as for subsequent price increas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600200" y="584200"/>
            <a:ext cx="59944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53201"/>
            <a:ext cx="1219200" cy="311546"/>
          </a:xfrm>
        </p:spPr>
        <p:txBody>
          <a:bodyPr/>
          <a:lstStyle/>
          <a:p>
            <a:r>
              <a:rPr lang="en-US" altLang="en-US" sz="1200" b="1" dirty="0" smtClean="0"/>
              <a:t>Map 30.3 p860</a:t>
            </a:r>
          </a:p>
        </p:txBody>
      </p:sp>
    </p:spTree>
    <p:extLst>
      <p:ext uri="{BB962C8B-B14F-4D97-AF65-F5344CB8AC3E}">
        <p14:creationId xmlns:p14="http://schemas.microsoft.com/office/powerpoint/2010/main" val="744043172"/>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3094"/>
            <a:ext cx="7772400" cy="492443"/>
          </a:xfrm>
        </p:spPr>
        <p:txBody>
          <a:bodyPr/>
          <a:lstStyle/>
          <a:p>
            <a:r>
              <a:rPr lang="en-US" altLang="en-US" sz="2600" dirty="0" smtClean="0"/>
              <a:t>Shortage at the Pumps</a:t>
            </a:r>
            <a:endParaRPr lang="en-US" sz="2600" dirty="0"/>
          </a:p>
        </p:txBody>
      </p:sp>
      <p:pic>
        <p:nvPicPr>
          <p:cNvPr id="34817" name="Picture 1" descr="Shortage at the Pumps. As prices rose in the late 1970s, consumers tried to hoard supplies by filling gas cans at neighborhood stations. For the first time gas prices exceeded $1 a gall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09600"/>
            <a:ext cx="8636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p861</a:t>
            </a:r>
          </a:p>
        </p:txBody>
      </p:sp>
    </p:spTree>
    <p:extLst>
      <p:ext uri="{BB962C8B-B14F-4D97-AF65-F5344CB8AC3E}">
        <p14:creationId xmlns:p14="http://schemas.microsoft.com/office/powerpoint/2010/main" val="169903025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Satellite Photograph of the Globe</a:t>
            </a:r>
            <a:endParaRPr lang="en-US" sz="2600" dirty="0"/>
          </a:p>
        </p:txBody>
      </p:sp>
      <p:pic>
        <p:nvPicPr>
          <p:cNvPr id="5121" name="Picture 1" descr="Satellite Photograph of the Globe. Photography from space revolutionized mapping, making physical features more important than political boundaries and clearly displaying transient features, such as cloud coverage and storm patterns. In this photograph the distinctive whorl of a tropical storm is visible off the east coast of Japan. More specialized photographic techniques are used to appraise natural resources and environmental problem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57200"/>
            <a:ext cx="6388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45500" y="6581001"/>
            <a:ext cx="698500" cy="276999"/>
          </a:xfrm>
        </p:spPr>
        <p:txBody>
          <a:bodyPr/>
          <a:lstStyle/>
          <a:p>
            <a:r>
              <a:rPr lang="en-US" altLang="en-US" sz="1200" b="1" dirty="0" smtClean="0"/>
              <a:t> p836</a:t>
            </a:r>
          </a:p>
        </p:txBody>
      </p:sp>
    </p:spTree>
    <p:extLst>
      <p:ext uri="{BB962C8B-B14F-4D97-AF65-F5344CB8AC3E}">
        <p14:creationId xmlns:p14="http://schemas.microsoft.com/office/powerpoint/2010/main" val="1818206712"/>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9525"/>
            <a:ext cx="7772400" cy="492443"/>
          </a:xfrm>
        </p:spPr>
        <p:txBody>
          <a:bodyPr/>
          <a:lstStyle/>
          <a:p>
            <a:r>
              <a:rPr lang="en-US" altLang="en-US" sz="2600" dirty="0" smtClean="0"/>
              <a:t>Fidel Castro Arrives in Havana</a:t>
            </a:r>
            <a:endParaRPr lang="en-US" sz="2600" dirty="0"/>
          </a:p>
        </p:txBody>
      </p:sp>
      <p:pic>
        <p:nvPicPr>
          <p:cNvPr id="7169" name="Picture 1" descr="Fidel Castro Arrives in Havana. Castro and his supporters overthrew a brutal dictatorship and began the revolutionary transformation of Cuba that led to a confrontation with the United Stat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27100" y="431800"/>
            <a:ext cx="7277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p838</a:t>
            </a:r>
          </a:p>
        </p:txBody>
      </p:sp>
    </p:spTree>
    <p:extLst>
      <p:ext uri="{BB962C8B-B14F-4D97-AF65-F5344CB8AC3E}">
        <p14:creationId xmlns:p14="http://schemas.microsoft.com/office/powerpoint/2010/main" val="1161283902"/>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tLang="en-US" dirty="0" smtClean="0">
                <a:solidFill>
                  <a:schemeClr val="tx1"/>
                </a:solidFill>
                <a:latin typeface="Arial" pitchFamily="34" charset="0"/>
              </a:rPr>
              <a:t>The Cold War</a:t>
            </a:r>
          </a:p>
        </p:txBody>
      </p:sp>
      <p:sp>
        <p:nvSpPr>
          <p:cNvPr id="9218" name="Rectangle 3"/>
          <p:cNvSpPr>
            <a:spLocks noGrp="1" noChangeArrowheads="1"/>
          </p:cNvSpPr>
          <p:nvPr>
            <p:ph type="body" idx="1"/>
          </p:nvPr>
        </p:nvSpPr>
        <p:spPr>
          <a:xfrm>
            <a:off x="685800" y="1295400"/>
            <a:ext cx="8382000" cy="5410200"/>
          </a:xfrm>
          <a:noFill/>
        </p:spPr>
        <p:txBody>
          <a:bodyPr/>
          <a:lstStyle/>
          <a:p>
            <a:pPr eaLnBrk="1" hangingPunct="1">
              <a:buFontTx/>
              <a:buChar char="•"/>
            </a:pPr>
            <a:r>
              <a:rPr lang="en-US" altLang="en-US" dirty="0" smtClean="0">
                <a:latin typeface="Arial" pitchFamily="34" charset="0"/>
              </a:rPr>
              <a:t>The United Nations</a:t>
            </a:r>
          </a:p>
          <a:p>
            <a:pPr marL="1085850" lvl="1" indent="-342900" eaLnBrk="1" hangingPunct="1">
              <a:buFontTx/>
              <a:buChar char="•"/>
            </a:pPr>
            <a:r>
              <a:rPr lang="en-US" altLang="en-US" dirty="0" smtClean="0">
                <a:latin typeface="Arial" pitchFamily="34" charset="0"/>
              </a:rPr>
              <a:t>UN Charter, 1945</a:t>
            </a:r>
          </a:p>
          <a:p>
            <a:pPr marL="1085850" lvl="1" indent="-342900" eaLnBrk="1" hangingPunct="1">
              <a:buFontTx/>
              <a:buChar char="•"/>
            </a:pPr>
            <a:r>
              <a:rPr lang="en-US" altLang="en-US" dirty="0" smtClean="0">
                <a:latin typeface="Arial" pitchFamily="34" charset="0"/>
              </a:rPr>
              <a:t>Decolonization and General Assembly</a:t>
            </a:r>
          </a:p>
          <a:p>
            <a:pPr eaLnBrk="1" hangingPunct="1">
              <a:buFontTx/>
              <a:buChar char="•"/>
            </a:pPr>
            <a:r>
              <a:rPr lang="en-US" altLang="en-US" dirty="0" smtClean="0">
                <a:latin typeface="Arial" pitchFamily="34" charset="0"/>
              </a:rPr>
              <a:t>Capitalism and Communism</a:t>
            </a:r>
          </a:p>
          <a:p>
            <a:pPr marL="1085850" lvl="1" indent="-342900" eaLnBrk="1" hangingPunct="1">
              <a:buFontTx/>
              <a:buChar char="•"/>
            </a:pPr>
            <a:r>
              <a:rPr lang="en-US" altLang="en-US" dirty="0" smtClean="0">
                <a:latin typeface="Arial" pitchFamily="34" charset="0"/>
              </a:rPr>
              <a:t>Competing economic models?</a:t>
            </a:r>
          </a:p>
          <a:p>
            <a:pPr marL="1085850" lvl="1" indent="-342900" eaLnBrk="1" hangingPunct="1">
              <a:buFontTx/>
              <a:buChar char="•"/>
            </a:pPr>
            <a:r>
              <a:rPr lang="en-US" altLang="en-US" dirty="0" smtClean="0">
                <a:latin typeface="Arial" pitchFamily="34" charset="0"/>
              </a:rPr>
              <a:t>European Community</a:t>
            </a:r>
          </a:p>
          <a:p>
            <a:pPr eaLnBrk="1" hangingPunct="1">
              <a:buFontTx/>
              <a:buChar char="•"/>
            </a:pPr>
            <a:r>
              <a:rPr lang="en-US" altLang="en-US" dirty="0" smtClean="0">
                <a:latin typeface="Arial" pitchFamily="34" charset="0"/>
              </a:rPr>
              <a:t>West Versus East in Europe and Korea</a:t>
            </a:r>
          </a:p>
          <a:p>
            <a:pPr eaLnBrk="1" hangingPunct="1">
              <a:buFontTx/>
              <a:buChar char="•"/>
            </a:pPr>
            <a:r>
              <a:rPr lang="en-US" altLang="en-US" dirty="0" smtClean="0">
                <a:latin typeface="Arial" pitchFamily="34" charset="0"/>
              </a:rPr>
              <a:t>The United States and Vietnam</a:t>
            </a:r>
          </a:p>
          <a:p>
            <a:pPr eaLnBrk="1" hangingPunct="1">
              <a:buFontTx/>
              <a:buChar char="•"/>
            </a:pPr>
            <a:r>
              <a:rPr lang="en-US" altLang="en-US" dirty="0" smtClean="0">
                <a:latin typeface="Arial" pitchFamily="34" charset="0"/>
              </a:rPr>
              <a:t>The Race for Nuclear Supremacy</a:t>
            </a:r>
          </a:p>
        </p:txBody>
      </p:sp>
    </p:spTree>
    <p:extLst>
      <p:ext uri="{BB962C8B-B14F-4D97-AF65-F5344CB8AC3E}">
        <p14:creationId xmlns:p14="http://schemas.microsoft.com/office/powerpoint/2010/main" val="1174996817"/>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8126"/>
            <a:ext cx="7772400" cy="492443"/>
          </a:xfrm>
        </p:spPr>
        <p:txBody>
          <a:bodyPr/>
          <a:lstStyle/>
          <a:p>
            <a:r>
              <a:rPr lang="en-US" sz="2600" dirty="0" smtClean="0"/>
              <a:t>Chronology from 1945-1970</a:t>
            </a:r>
            <a:endParaRPr lang="en-US" sz="2600" dirty="0"/>
          </a:p>
        </p:txBody>
      </p:sp>
      <p:sp>
        <p:nvSpPr>
          <p:cNvPr id="3" name="Content Placeholder 2"/>
          <p:cNvSpPr>
            <a:spLocks noGrp="1"/>
          </p:cNvSpPr>
          <p:nvPr>
            <p:ph idx="1"/>
          </p:nvPr>
        </p:nvSpPr>
        <p:spPr>
          <a:xfrm>
            <a:off x="8534400" y="6581001"/>
            <a:ext cx="609600" cy="276999"/>
          </a:xfrm>
        </p:spPr>
        <p:txBody>
          <a:bodyPr/>
          <a:lstStyle/>
          <a:p>
            <a:r>
              <a:rPr lang="en-US" altLang="en-US" sz="1200" b="1" dirty="0" smtClean="0"/>
              <a:t> p841</a:t>
            </a:r>
          </a:p>
        </p:txBody>
      </p:sp>
      <p:graphicFrame>
        <p:nvGraphicFramePr>
          <p:cNvPr id="4" name="Table 3"/>
          <p:cNvGraphicFramePr>
            <a:graphicFrameLocks noGrp="1"/>
          </p:cNvGraphicFramePr>
          <p:nvPr>
            <p:extLst>
              <p:ext uri="{D42A27DB-BD31-4B8C-83A1-F6EECF244321}">
                <p14:modId xmlns:p14="http://schemas.microsoft.com/office/powerpoint/2010/main" val="963079656"/>
              </p:ext>
            </p:extLst>
          </p:nvPr>
        </p:nvGraphicFramePr>
        <p:xfrm>
          <a:off x="381000" y="762864"/>
          <a:ext cx="8534399" cy="5714136"/>
        </p:xfrm>
        <a:graphic>
          <a:graphicData uri="http://schemas.openxmlformats.org/drawingml/2006/table">
            <a:tbl>
              <a:tblPr firstRow="1" bandRow="1">
                <a:tableStyleId>{5C22544A-7EE6-4342-B048-85BDC9FD1C3A}</a:tableStyleId>
              </a:tblPr>
              <a:tblGrid>
                <a:gridCol w="489116"/>
                <a:gridCol w="3850696"/>
                <a:gridCol w="4194587"/>
              </a:tblGrid>
              <a:tr h="304800">
                <a:tc>
                  <a:txBody>
                    <a:bodyPr/>
                    <a:lstStyle/>
                    <a:p>
                      <a:pPr marL="0" marR="0">
                        <a:spcBef>
                          <a:spcPts val="0"/>
                        </a:spcBef>
                        <a:spcAft>
                          <a:spcPts val="0"/>
                        </a:spcAft>
                      </a:pPr>
                      <a:r>
                        <a:rPr lang="en-US" sz="1400" dirty="0">
                          <a:effectLst/>
                          <a:latin typeface="Calibri" panose="020F0502020204030204" pitchFamily="34" charset="0"/>
                        </a:rPr>
                        <a:t> </a:t>
                      </a:r>
                      <a:r>
                        <a:rPr lang="en-US" sz="600" dirty="0" smtClean="0">
                          <a:solidFill>
                            <a:schemeClr val="accent1"/>
                          </a:solidFill>
                          <a:effectLst/>
                          <a:latin typeface="Calibri" panose="020F0502020204030204" pitchFamily="34" charset="0"/>
                        </a:rPr>
                        <a:t>Empty cell</a:t>
                      </a:r>
                      <a:endParaRPr lang="en-US" sz="600" dirty="0">
                        <a:solidFill>
                          <a:schemeClr val="accent1"/>
                        </a:solidFill>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a:effectLst/>
                          <a:latin typeface="Calibri" panose="020F0502020204030204" pitchFamily="34" charset="0"/>
                        </a:rPr>
                        <a:t>Cold War</a:t>
                      </a:r>
                      <a:endParaRPr lang="en-US" sz="140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a:effectLst/>
                          <a:latin typeface="Calibri" panose="020F0502020204030204" pitchFamily="34" charset="0"/>
                        </a:rPr>
                        <a:t>Decolonization</a:t>
                      </a:r>
                      <a:endParaRPr lang="en-US" sz="1400">
                        <a:effectLst/>
                        <a:latin typeface="Calibri" panose="020F0502020204030204" pitchFamily="34" charset="0"/>
                        <a:ea typeface="MS Mincho"/>
                        <a:cs typeface="Times New Roman"/>
                      </a:endParaRPr>
                    </a:p>
                  </a:txBody>
                  <a:tcPr marL="41444" marR="41444" marT="0" marB="0"/>
                </a:tc>
              </a:tr>
              <a:tr h="761697">
                <a:tc>
                  <a:txBody>
                    <a:bodyPr/>
                    <a:lstStyle/>
                    <a:p>
                      <a:pPr marL="0" marR="0">
                        <a:spcBef>
                          <a:spcPts val="0"/>
                        </a:spcBef>
                        <a:spcAft>
                          <a:spcPts val="0"/>
                        </a:spcAft>
                      </a:pPr>
                      <a:r>
                        <a:rPr lang="en-US" sz="1400" b="1" dirty="0">
                          <a:effectLst/>
                          <a:latin typeface="Calibri" panose="020F0502020204030204" pitchFamily="34" charset="0"/>
                        </a:rPr>
                        <a:t>1945</a:t>
                      </a:r>
                      <a:endParaRPr lang="en-US" sz="1400" b="1"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dirty="0">
                          <a:effectLst/>
                          <a:latin typeface="Calibri" panose="020F0502020204030204" pitchFamily="34" charset="0"/>
                        </a:rPr>
                        <a:t>1947-1948 Soviet blockade of Berlin </a:t>
                      </a:r>
                    </a:p>
                    <a:p>
                      <a:pPr marL="0" marR="0">
                        <a:spcBef>
                          <a:spcPts val="0"/>
                        </a:spcBef>
                        <a:spcAft>
                          <a:spcPts val="0"/>
                        </a:spcAft>
                      </a:pPr>
                      <a:r>
                        <a:rPr lang="en-US" sz="1400" dirty="0">
                          <a:effectLst/>
                          <a:latin typeface="Calibri" panose="020F0502020204030204" pitchFamily="34" charset="0"/>
                        </a:rPr>
                        <a:t>1949 NATO formed</a:t>
                      </a:r>
                      <a:endParaRPr lang="en-US" sz="1400"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a:effectLst/>
                          <a:latin typeface="Calibri" panose="020F0502020204030204" pitchFamily="34" charset="0"/>
                        </a:rPr>
                        <a:t>1947 Partition of India</a:t>
                      </a:r>
                    </a:p>
                    <a:p>
                      <a:pPr marL="0" marR="0">
                        <a:spcBef>
                          <a:spcPts val="0"/>
                        </a:spcBef>
                        <a:spcAft>
                          <a:spcPts val="0"/>
                        </a:spcAft>
                      </a:pPr>
                      <a:r>
                        <a:rPr lang="en-US" sz="1400">
                          <a:effectLst/>
                          <a:latin typeface="Calibri" panose="020F0502020204030204" pitchFamily="34" charset="0"/>
                        </a:rPr>
                        <a:t>1949 Dutch withdraw from Indonesia</a:t>
                      </a:r>
                      <a:endParaRPr lang="en-US" sz="1400">
                        <a:effectLst/>
                        <a:latin typeface="Calibri" panose="020F0502020204030204" pitchFamily="34" charset="0"/>
                        <a:ea typeface="MS Mincho"/>
                        <a:cs typeface="Times New Roman"/>
                      </a:endParaRPr>
                    </a:p>
                  </a:txBody>
                  <a:tcPr marL="41444" marR="41444" marT="0" marB="0"/>
                </a:tc>
              </a:tr>
              <a:tr h="1248591">
                <a:tc>
                  <a:txBody>
                    <a:bodyPr/>
                    <a:lstStyle/>
                    <a:p>
                      <a:pPr marL="0" marR="0">
                        <a:spcBef>
                          <a:spcPts val="0"/>
                        </a:spcBef>
                        <a:spcAft>
                          <a:spcPts val="0"/>
                        </a:spcAft>
                      </a:pPr>
                      <a:r>
                        <a:rPr lang="en-US" sz="1400" b="1" dirty="0">
                          <a:effectLst/>
                          <a:latin typeface="Calibri" panose="020F0502020204030204" pitchFamily="34" charset="0"/>
                        </a:rPr>
                        <a:t>1950</a:t>
                      </a:r>
                      <a:endParaRPr lang="en-US" sz="1400" b="1"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dirty="0">
                          <a:effectLst/>
                          <a:latin typeface="Calibri" panose="020F0502020204030204" pitchFamily="34" charset="0"/>
                        </a:rPr>
                        <a:t>1950-1953 Korean War</a:t>
                      </a:r>
                    </a:p>
                    <a:p>
                      <a:pPr marL="0" marR="0">
                        <a:spcBef>
                          <a:spcPts val="0"/>
                        </a:spcBef>
                        <a:spcAft>
                          <a:spcPts val="0"/>
                        </a:spcAft>
                      </a:pPr>
                      <a:r>
                        <a:rPr lang="en-US" sz="1400" dirty="0">
                          <a:effectLst/>
                          <a:latin typeface="Calibri" panose="020F0502020204030204" pitchFamily="34" charset="0"/>
                        </a:rPr>
                        <a:t>1952 United States detonates first hydrogen bomb </a:t>
                      </a:r>
                    </a:p>
                    <a:p>
                      <a:pPr marL="0" marR="0">
                        <a:spcBef>
                          <a:spcPts val="0"/>
                        </a:spcBef>
                        <a:spcAft>
                          <a:spcPts val="0"/>
                        </a:spcAft>
                      </a:pPr>
                      <a:r>
                        <a:rPr lang="en-US" sz="1400" dirty="0">
                          <a:effectLst/>
                          <a:latin typeface="Calibri" panose="020F0502020204030204" pitchFamily="34" charset="0"/>
                        </a:rPr>
                        <a:t>1954 </a:t>
                      </a:r>
                      <a:r>
                        <a:rPr lang="en-US" sz="1400" dirty="0" err="1">
                          <a:effectLst/>
                          <a:latin typeface="Calibri" panose="020F0502020204030204" pitchFamily="34" charset="0"/>
                        </a:rPr>
                        <a:t>Jacobo</a:t>
                      </a:r>
                      <a:r>
                        <a:rPr lang="en-US" sz="1400" dirty="0">
                          <a:effectLst/>
                          <a:latin typeface="Calibri" panose="020F0502020204030204" pitchFamily="34" charset="0"/>
                        </a:rPr>
                        <a:t> </a:t>
                      </a:r>
                      <a:r>
                        <a:rPr lang="en-US" sz="1400" dirty="0" err="1">
                          <a:effectLst/>
                          <a:latin typeface="Calibri" panose="020F0502020204030204" pitchFamily="34" charset="0"/>
                        </a:rPr>
                        <a:t>Arbenz</a:t>
                      </a:r>
                      <a:r>
                        <a:rPr lang="en-US" sz="1400" dirty="0">
                          <a:effectLst/>
                          <a:latin typeface="Calibri" panose="020F0502020204030204" pitchFamily="34" charset="0"/>
                        </a:rPr>
                        <a:t> overthrown in Guatemala, supported by CIA</a:t>
                      </a:r>
                      <a:endParaRPr lang="en-US" sz="1400"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1954 </a:t>
                      </a:r>
                      <a:r>
                        <a:rPr lang="en-US" sz="1400" dirty="0">
                          <a:effectLst/>
                          <a:latin typeface="Calibri" panose="020F0502020204030204" pitchFamily="34" charset="0"/>
                        </a:rPr>
                        <a:t>CIA intervention in Guatemala; defeat at </a:t>
                      </a:r>
                      <a:r>
                        <a:rPr lang="en-US" sz="1400" dirty="0" err="1">
                          <a:effectLst/>
                          <a:latin typeface="Calibri" panose="020F0502020204030204" pitchFamily="34" charset="0"/>
                        </a:rPr>
                        <a:t>Dienbienphu</a:t>
                      </a:r>
                      <a:r>
                        <a:rPr lang="en-US" sz="1400" dirty="0">
                          <a:effectLst/>
                          <a:latin typeface="Calibri" panose="020F0502020204030204" pitchFamily="34" charset="0"/>
                        </a:rPr>
                        <a:t> ends French hold on Vietnam</a:t>
                      </a:r>
                      <a:endParaRPr lang="en-US" sz="1400" dirty="0">
                        <a:effectLst/>
                        <a:latin typeface="Calibri" panose="020F0502020204030204" pitchFamily="34" charset="0"/>
                        <a:ea typeface="MS Mincho"/>
                        <a:cs typeface="Times New Roman"/>
                      </a:endParaRPr>
                    </a:p>
                  </a:txBody>
                  <a:tcPr marL="41444" marR="41444" marT="0" marB="0"/>
                </a:tc>
              </a:tr>
              <a:tr h="1274413">
                <a:tc>
                  <a:txBody>
                    <a:bodyPr/>
                    <a:lstStyle/>
                    <a:p>
                      <a:pPr marL="0" marR="0">
                        <a:spcBef>
                          <a:spcPts val="0"/>
                        </a:spcBef>
                        <a:spcAft>
                          <a:spcPts val="0"/>
                        </a:spcAft>
                      </a:pPr>
                      <a:r>
                        <a:rPr lang="en-US" sz="1400" b="1" dirty="0">
                          <a:effectLst/>
                          <a:latin typeface="Calibri" panose="020F0502020204030204" pitchFamily="34" charset="0"/>
                        </a:rPr>
                        <a:t>1955</a:t>
                      </a:r>
                      <a:endParaRPr lang="en-US" sz="1400" b="1"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a:effectLst/>
                          <a:latin typeface="Calibri" panose="020F0502020204030204" pitchFamily="34" charset="0"/>
                        </a:rPr>
                        <a:t>1955 Warsaw Pact created</a:t>
                      </a:r>
                    </a:p>
                    <a:p>
                      <a:pPr marL="0" marR="0">
                        <a:spcBef>
                          <a:spcPts val="0"/>
                        </a:spcBef>
                        <a:spcAft>
                          <a:spcPts val="0"/>
                        </a:spcAft>
                      </a:pPr>
                      <a:r>
                        <a:rPr lang="en-US" sz="1400">
                          <a:effectLst/>
                          <a:latin typeface="Calibri" panose="020F0502020204030204" pitchFamily="34" charset="0"/>
                        </a:rPr>
                        <a:t>1956 Soviet Union suppresses Hungarian revolt</a:t>
                      </a:r>
                    </a:p>
                    <a:p>
                      <a:pPr marL="0" marR="0">
                        <a:spcBef>
                          <a:spcPts val="0"/>
                        </a:spcBef>
                        <a:spcAft>
                          <a:spcPts val="0"/>
                        </a:spcAft>
                      </a:pPr>
                      <a:r>
                        <a:rPr lang="en-US" sz="1400">
                          <a:effectLst/>
                          <a:latin typeface="Calibri" panose="020F0502020204030204" pitchFamily="34" charset="0"/>
                        </a:rPr>
                        <a:t>1957 Soviet Union launches first artificial satellite into earth orbit</a:t>
                      </a:r>
                      <a:endParaRPr lang="en-US" sz="140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dirty="0">
                          <a:effectLst/>
                          <a:latin typeface="Calibri" panose="020F0502020204030204" pitchFamily="34" charset="0"/>
                        </a:rPr>
                        <a:t>1955 Bandung Conference</a:t>
                      </a:r>
                    </a:p>
                    <a:p>
                      <a:pPr marL="0" marR="0">
                        <a:spcBef>
                          <a:spcPts val="0"/>
                        </a:spcBef>
                        <a:spcAft>
                          <a:spcPts val="0"/>
                        </a:spcAft>
                      </a:pPr>
                      <a:r>
                        <a:rPr lang="en-US" sz="1400" dirty="0">
                          <a:effectLst/>
                          <a:latin typeface="Calibri" panose="020F0502020204030204" pitchFamily="34" charset="0"/>
                        </a:rPr>
                        <a:t>1957 Ghana becomes first British colony in Africa to gain</a:t>
                      </a:r>
                    </a:p>
                    <a:p>
                      <a:pPr marL="0" marR="0">
                        <a:spcBef>
                          <a:spcPts val="0"/>
                        </a:spcBef>
                        <a:spcAft>
                          <a:spcPts val="0"/>
                        </a:spcAft>
                      </a:pPr>
                      <a:r>
                        <a:rPr lang="en-US" sz="1400" dirty="0">
                          <a:effectLst/>
                          <a:latin typeface="Calibri" panose="020F0502020204030204" pitchFamily="34" charset="0"/>
                        </a:rPr>
                        <a:t>independence </a:t>
                      </a:r>
                    </a:p>
                    <a:p>
                      <a:pPr marL="0" marR="0">
                        <a:spcBef>
                          <a:spcPts val="0"/>
                        </a:spcBef>
                        <a:spcAft>
                          <a:spcPts val="0"/>
                        </a:spcAft>
                      </a:pPr>
                      <a:r>
                        <a:rPr lang="en-US" sz="1400" dirty="0">
                          <a:effectLst/>
                          <a:latin typeface="Calibri" panose="020F0502020204030204" pitchFamily="34" charset="0"/>
                        </a:rPr>
                        <a:t>1959 Triumph of Fidel Castro's revolution in Cuba</a:t>
                      </a:r>
                      <a:endParaRPr lang="en-US" sz="1400" dirty="0">
                        <a:effectLst/>
                        <a:latin typeface="Calibri" panose="020F0502020204030204" pitchFamily="34" charset="0"/>
                        <a:ea typeface="MS Mincho"/>
                        <a:cs typeface="Times New Roman"/>
                      </a:endParaRPr>
                    </a:p>
                  </a:txBody>
                  <a:tcPr marL="41444" marR="41444" marT="0" marB="0"/>
                </a:tc>
              </a:tr>
              <a:tr h="1345418">
                <a:tc>
                  <a:txBody>
                    <a:bodyPr/>
                    <a:lstStyle/>
                    <a:p>
                      <a:pPr marL="0" marR="0">
                        <a:spcBef>
                          <a:spcPts val="0"/>
                        </a:spcBef>
                        <a:spcAft>
                          <a:spcPts val="0"/>
                        </a:spcAft>
                      </a:pPr>
                      <a:r>
                        <a:rPr lang="en-US" sz="1400" b="1" dirty="0">
                          <a:effectLst/>
                          <a:latin typeface="Calibri" panose="020F0502020204030204" pitchFamily="34" charset="0"/>
                        </a:rPr>
                        <a:t>1960</a:t>
                      </a:r>
                      <a:endParaRPr lang="en-US" sz="1400" b="1"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a:effectLst/>
                          <a:latin typeface="Calibri" panose="020F0502020204030204" pitchFamily="34" charset="0"/>
                        </a:rPr>
                        <a:t>1961 East Germany builds Berlin Wall</a:t>
                      </a:r>
                    </a:p>
                    <a:p>
                      <a:pPr marL="0" marR="0">
                        <a:spcBef>
                          <a:spcPts val="0"/>
                        </a:spcBef>
                        <a:spcAft>
                          <a:spcPts val="0"/>
                        </a:spcAft>
                      </a:pPr>
                      <a:r>
                        <a:rPr lang="en-US" sz="1400">
                          <a:effectLst/>
                          <a:latin typeface="Calibri" panose="020F0502020204030204" pitchFamily="34" charset="0"/>
                        </a:rPr>
                        <a:t>1961 Bay of Pigs (Cuba)</a:t>
                      </a:r>
                    </a:p>
                    <a:p>
                      <a:pPr marL="0" marR="0">
                        <a:spcBef>
                          <a:spcPts val="0"/>
                        </a:spcBef>
                        <a:spcAft>
                          <a:spcPts val="0"/>
                        </a:spcAft>
                      </a:pPr>
                      <a:r>
                        <a:rPr lang="en-US" sz="1400">
                          <a:effectLst/>
                          <a:latin typeface="Calibri" panose="020F0502020204030204" pitchFamily="34" charset="0"/>
                        </a:rPr>
                        <a:t>1962 Cuban missile crisis</a:t>
                      </a:r>
                    </a:p>
                    <a:p>
                      <a:pPr marL="0" marR="0">
                        <a:spcBef>
                          <a:spcPts val="0"/>
                        </a:spcBef>
                        <a:spcAft>
                          <a:spcPts val="0"/>
                        </a:spcAft>
                      </a:pPr>
                      <a:r>
                        <a:rPr lang="en-US" sz="1400">
                          <a:effectLst/>
                          <a:latin typeface="Calibri" panose="020F0502020204030204" pitchFamily="34" charset="0"/>
                        </a:rPr>
                        <a:t>1968 Nuclear Non-Proliferation Treaty</a:t>
                      </a:r>
                      <a:endParaRPr lang="en-US" sz="140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dirty="0">
                          <a:effectLst/>
                          <a:latin typeface="Calibri" panose="020F0502020204030204" pitchFamily="34" charset="0"/>
                        </a:rPr>
                        <a:t>1960 Shootings in Sharpeville intensify South African struggle against apartheid; Nigeria becomes independent</a:t>
                      </a:r>
                    </a:p>
                    <a:p>
                      <a:pPr marL="0" marR="0">
                        <a:spcBef>
                          <a:spcPts val="0"/>
                        </a:spcBef>
                        <a:spcAft>
                          <a:spcPts val="0"/>
                        </a:spcAft>
                      </a:pPr>
                      <a:r>
                        <a:rPr lang="en-US" sz="1400" dirty="0">
                          <a:effectLst/>
                          <a:latin typeface="Calibri" panose="020F0502020204030204" pitchFamily="34" charset="0"/>
                        </a:rPr>
                        <a:t>1962 Algeria wins independence</a:t>
                      </a:r>
                      <a:endParaRPr lang="en-US" sz="1400" dirty="0">
                        <a:effectLst/>
                        <a:latin typeface="Calibri" panose="020F0502020204030204" pitchFamily="34" charset="0"/>
                        <a:ea typeface="MS Mincho"/>
                        <a:cs typeface="Times New Roman"/>
                      </a:endParaRPr>
                    </a:p>
                  </a:txBody>
                  <a:tcPr marL="41444" marR="41444" marT="0" marB="0"/>
                </a:tc>
              </a:tr>
              <a:tr h="779217">
                <a:tc>
                  <a:txBody>
                    <a:bodyPr/>
                    <a:lstStyle/>
                    <a:p>
                      <a:pPr marL="0" marR="0">
                        <a:spcBef>
                          <a:spcPts val="0"/>
                        </a:spcBef>
                        <a:spcAft>
                          <a:spcPts val="0"/>
                        </a:spcAft>
                      </a:pPr>
                      <a:r>
                        <a:rPr lang="en-US" sz="1400" b="1" dirty="0">
                          <a:effectLst/>
                          <a:latin typeface="Calibri" panose="020F0502020204030204" pitchFamily="34" charset="0"/>
                        </a:rPr>
                        <a:t>1970</a:t>
                      </a:r>
                      <a:endParaRPr lang="en-US" sz="1400" b="1" dirty="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a:effectLst/>
                          <a:latin typeface="Calibri" panose="020F0502020204030204" pitchFamily="34" charset="0"/>
                        </a:rPr>
                        <a:t>1975 Helsinki Accords; end of Vietnam War</a:t>
                      </a:r>
                      <a:endParaRPr lang="en-US" sz="1400">
                        <a:effectLst/>
                        <a:latin typeface="Calibri" panose="020F0502020204030204" pitchFamily="34" charset="0"/>
                        <a:ea typeface="MS Mincho"/>
                        <a:cs typeface="Times New Roman"/>
                      </a:endParaRPr>
                    </a:p>
                  </a:txBody>
                  <a:tcPr marL="41444" marR="41444" marT="0" marB="0"/>
                </a:tc>
                <a:tc>
                  <a:txBody>
                    <a:bodyPr/>
                    <a:lstStyle/>
                    <a:p>
                      <a:pPr marL="0" marR="0">
                        <a:spcBef>
                          <a:spcPts val="0"/>
                        </a:spcBef>
                        <a:spcAft>
                          <a:spcPts val="0"/>
                        </a:spcAft>
                      </a:pPr>
                      <a:r>
                        <a:rPr lang="en-US" sz="1400" dirty="0">
                          <a:effectLst/>
                          <a:latin typeface="Calibri" panose="020F0502020204030204" pitchFamily="34" charset="0"/>
                        </a:rPr>
                        <a:t>1971 Bangladesh secedes from Pakistan</a:t>
                      </a:r>
                      <a:endParaRPr lang="en-US" sz="1400" dirty="0">
                        <a:effectLst/>
                        <a:latin typeface="Calibri" panose="020F0502020204030204" pitchFamily="34" charset="0"/>
                        <a:ea typeface="MS Mincho"/>
                        <a:cs typeface="Times New Roman"/>
                      </a:endParaRPr>
                    </a:p>
                  </a:txBody>
                  <a:tcPr marL="41444" marR="41444" marT="0" marB="0"/>
                </a:tc>
              </a:tr>
            </a:tbl>
          </a:graphicData>
        </a:graphic>
      </p:graphicFrame>
    </p:spTree>
    <p:extLst>
      <p:ext uri="{BB962C8B-B14F-4D97-AF65-F5344CB8AC3E}">
        <p14:creationId xmlns:p14="http://schemas.microsoft.com/office/powerpoint/2010/main" val="640807004"/>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8494"/>
            <a:ext cx="7772400" cy="492443"/>
          </a:xfrm>
        </p:spPr>
        <p:txBody>
          <a:bodyPr/>
          <a:lstStyle/>
          <a:p>
            <a:r>
              <a:rPr lang="en-US" altLang="en-US" sz="2600" dirty="0" smtClean="0"/>
              <a:t>Miracle Rice</a:t>
            </a:r>
            <a:endParaRPr lang="en-US" sz="2600" dirty="0"/>
          </a:p>
        </p:txBody>
      </p:sp>
      <p:pic>
        <p:nvPicPr>
          <p:cNvPr id="12289" name="Picture 1" descr="Miracle Rice. New strains of so-called miracle rice made many nations in South and Southeast Asia self-sufficient in food production. Genetically altered rice is now planted in the Ivory Coast and other African na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35000"/>
            <a:ext cx="8636000" cy="55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p842</a:t>
            </a:r>
          </a:p>
        </p:txBody>
      </p:sp>
    </p:spTree>
    <p:extLst>
      <p:ext uri="{BB962C8B-B14F-4D97-AF65-F5344CB8AC3E}">
        <p14:creationId xmlns:p14="http://schemas.microsoft.com/office/powerpoint/2010/main" val="2656399296"/>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May Day Parade 1967</a:t>
            </a:r>
            <a:endParaRPr lang="en-US" sz="2600" dirty="0"/>
          </a:p>
        </p:txBody>
      </p:sp>
      <p:pic>
        <p:nvPicPr>
          <p:cNvPr id="14337" name="Picture 1" descr="May Day Parade 1967. At the height of the Cold War the annual May Day celebration in Moscow became a demonstration of Soviet military migh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90600" y="540532"/>
            <a:ext cx="7289800" cy="6241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p843</a:t>
            </a:r>
          </a:p>
        </p:txBody>
      </p:sp>
    </p:spTree>
    <p:extLst>
      <p:ext uri="{BB962C8B-B14F-4D97-AF65-F5344CB8AC3E}">
        <p14:creationId xmlns:p14="http://schemas.microsoft.com/office/powerpoint/2010/main" val="350875641"/>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37729"/>
            <a:ext cx="7772400" cy="492443"/>
          </a:xfrm>
        </p:spPr>
        <p:txBody>
          <a:bodyPr/>
          <a:lstStyle/>
          <a:p>
            <a:r>
              <a:rPr lang="en-US" altLang="en-US" sz="2600" dirty="0" smtClean="0"/>
              <a:t>Cold War Confrontation</a:t>
            </a:r>
            <a:endParaRPr lang="en-US" sz="2600" dirty="0"/>
          </a:p>
        </p:txBody>
      </p:sp>
      <p:pic>
        <p:nvPicPr>
          <p:cNvPr id="16385" name="Picture 1" descr="Map 31.1: Cold War Confrontation. A polar projection is shown on this map because Soviet and U.S. strategists planned to attack one another by missile in the polar region; hence the Canadian-American radar lin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71476"/>
            <a:ext cx="1371600" cy="276999"/>
          </a:xfrm>
        </p:spPr>
        <p:txBody>
          <a:bodyPr/>
          <a:lstStyle/>
          <a:p>
            <a:r>
              <a:rPr lang="en-US" altLang="en-US" sz="1200" b="1" dirty="0" smtClean="0"/>
              <a:t> Map 30.1 p845</a:t>
            </a:r>
          </a:p>
        </p:txBody>
      </p:sp>
    </p:spTree>
    <p:extLst>
      <p:ext uri="{BB962C8B-B14F-4D97-AF65-F5344CB8AC3E}">
        <p14:creationId xmlns:p14="http://schemas.microsoft.com/office/powerpoint/2010/main" val="93191478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772400" cy="492443"/>
          </a:xfrm>
        </p:spPr>
        <p:txBody>
          <a:bodyPr/>
          <a:lstStyle/>
          <a:p>
            <a:r>
              <a:rPr lang="en-US" altLang="en-US" sz="2600" dirty="0" smtClean="0"/>
              <a:t>The Vietnamese People at War</a:t>
            </a:r>
            <a:endParaRPr lang="en-US" sz="2600" dirty="0"/>
          </a:p>
        </p:txBody>
      </p:sp>
      <p:pic>
        <p:nvPicPr>
          <p:cNvPr id="18433" name="Picture 1" descr="The Vietnamese People at War. American and South Vietnamese troops burned many villages to deprive the enemy of refuges among civilian populations. This policy undermined support for the South Vietnamese government in the countrysid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24100" y="431800"/>
            <a:ext cx="4483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p846</a:t>
            </a:r>
          </a:p>
        </p:txBody>
      </p:sp>
    </p:spTree>
    <p:extLst>
      <p:ext uri="{BB962C8B-B14F-4D97-AF65-F5344CB8AC3E}">
        <p14:creationId xmlns:p14="http://schemas.microsoft.com/office/powerpoint/2010/main" val="649538601"/>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2541</TotalTime>
  <Words>936</Words>
  <Application>Microsoft Office PowerPoint</Application>
  <PresentationFormat>On-screen Show (4:3)</PresentationFormat>
  <Paragraphs>118</Paragraphs>
  <Slides>18</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MS Mincho</vt:lpstr>
      <vt:lpstr>ＭＳ Ｐゴシック</vt:lpstr>
      <vt:lpstr>Arial</vt:lpstr>
      <vt:lpstr>Calibri</vt:lpstr>
      <vt:lpstr>Times New Roman</vt:lpstr>
      <vt:lpstr>Wingdings</vt:lpstr>
      <vt:lpstr>1_Lockard_topic</vt:lpstr>
      <vt:lpstr>Chapter 30 The Cold War and Decolonization,  1945-1975</vt:lpstr>
      <vt:lpstr>Satellite Photograph of the Globe</vt:lpstr>
      <vt:lpstr>Fidel Castro Arrives in Havana</vt:lpstr>
      <vt:lpstr>The Cold War</vt:lpstr>
      <vt:lpstr>Chronology from 1945-1970</vt:lpstr>
      <vt:lpstr>Miracle Rice</vt:lpstr>
      <vt:lpstr>May Day Parade 1967</vt:lpstr>
      <vt:lpstr>Cold War Confrontation</vt:lpstr>
      <vt:lpstr>The Vietnamese People at War</vt:lpstr>
      <vt:lpstr>Decolonization and Nation Building</vt:lpstr>
      <vt:lpstr>Decolonization, 1947–1990</vt:lpstr>
      <vt:lpstr>Jomo Kenyatta</vt:lpstr>
      <vt:lpstr>Cuban Poster of Ernesto (“Che”) Guevara</vt:lpstr>
      <vt:lpstr>Beyond a Bipolar World</vt:lpstr>
      <vt:lpstr>Bandung Conference, 1955</vt:lpstr>
      <vt:lpstr>Chinese Red Guards</vt:lpstr>
      <vt:lpstr>Middle East Oil and the Arab-Israeli Conflict, 1947–1973</vt:lpstr>
      <vt:lpstr>Shortage at the Pumps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133</cp:revision>
  <dcterms:created xsi:type="dcterms:W3CDTF">2006-12-01T20:54:40Z</dcterms:created>
  <dcterms:modified xsi:type="dcterms:W3CDTF">2015-10-09T18:57:18Z</dcterms:modified>
</cp:coreProperties>
</file>